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75" r:id="rId4"/>
    <p:sldId id="273" r:id="rId5"/>
    <p:sldId id="276" r:id="rId6"/>
    <p:sldId id="282" r:id="rId7"/>
    <p:sldId id="278" r:id="rId8"/>
    <p:sldId id="281" r:id="rId9"/>
    <p:sldId id="280" r:id="rId10"/>
    <p:sldId id="283" r:id="rId11"/>
    <p:sldId id="284" r:id="rId12"/>
    <p:sldId id="285" r:id="rId13"/>
    <p:sldId id="271" r:id="rId14"/>
    <p:sldId id="267" r:id="rId15"/>
    <p:sldId id="286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echnika" panose="020B0604020202020204" charset="-18"/>
      <p:regular r:id="rId22"/>
      <p:bold r:id="rId23"/>
      <p:italic r:id="rId24"/>
      <p:boldItalic r:id="rId25"/>
    </p:embeddedFont>
    <p:embeddedFont>
      <p:font typeface="Technika-Bold" panose="00000600000000000000" charset="-18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3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F842D-E911-47FF-A8EF-2BAC926B7B16}" type="datetimeFigureOut">
              <a:rPr lang="cs-CZ" smtClean="0"/>
              <a:t>20.06.2022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D1846-84DD-4926-A7DC-19774B52DBE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03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Espressif uses Two Wire Automotive Interface because of trademark, configurable GPIO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1070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 with </a:t>
            </a:r>
            <a:r>
              <a:rPr lang="en-US" dirty="0" err="1"/>
              <a:t>pysimCoder</a:t>
            </a:r>
            <a:r>
              <a:rPr lang="en-US" dirty="0"/>
              <a:t> and data transfer is visible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400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normal use no RX overflow occurs, but in simulated RX overflow I tried implementation depending on manual, but it does not work</a:t>
            </a:r>
          </a:p>
          <a:p>
            <a:r>
              <a:rPr lang="en-US" dirty="0"/>
              <a:t>Pull request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4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Illustrative example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8773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Advantages- cheap, many GPIOs &amp; peripherals, frequency 160 MHz, public lighting of the city of Milan, using SJA1000 </a:t>
            </a:r>
            <a:r>
              <a:rPr lang="en-US" dirty="0" err="1"/>
              <a:t>opencore</a:t>
            </a:r>
            <a:endParaRPr lang="en-US" dirty="0"/>
          </a:p>
          <a:p>
            <a:r>
              <a:rPr lang="en-US" dirty="0"/>
              <a:t>Red rectangle TWAI and 2,3 pins mapped CAN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3041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– Generic part, Lower – architecture-specific – my implementation, comparison with SocketCAN, but in NuttX mostly implemented character device driver, also it has better performance on small chips</a:t>
            </a:r>
          </a:p>
          <a:p>
            <a:r>
              <a:rPr lang="en-US" dirty="0"/>
              <a:t>Shorter – SocketCAN or Character Device Driver – say HW dependent and HW independent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237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LinCAN bit timing later used in SocketCAN</a:t>
            </a:r>
          </a:p>
          <a:p>
            <a:r>
              <a:rPr lang="en-US" dirty="0"/>
              <a:t>For the beginning I use ESP IDF for functionality test and then as inspiration</a:t>
            </a:r>
          </a:p>
          <a:p>
            <a:r>
              <a:rPr lang="en-US" dirty="0"/>
              <a:t>LinCAN for Linux – inspiration for bit timing in SocketCAN</a:t>
            </a:r>
          </a:p>
          <a:p>
            <a:endParaRPr lang="en-US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41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system boot, 13 DATA registers</a:t>
            </a:r>
          </a:p>
          <a:p>
            <a:r>
              <a:rPr lang="en-US" dirty="0"/>
              <a:t>RESET – for parameter setting is changed controller to RESET mode and it changes possibility to modify some registers and change 13 DATA registers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104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straightforward to point – low level controller writes to DATA registers, two modes, self reception and standard regime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9770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Controller receives to HW FIFO and informs to data received by interrupts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139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Verified bit timing on oscilloscope, next was against implementation of CAN on system on Linux and proper testing with latency tester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Colleague works on contribution to Latency tester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476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Channel both-</a:t>
            </a:r>
            <a:r>
              <a:rPr lang="en-US" dirty="0" err="1"/>
              <a:t>directinal</a:t>
            </a:r>
            <a:r>
              <a:rPr lang="en-US" dirty="0"/>
              <a:t>, different ID for higher priority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6D1846-84DD-4926-A7DC-19774B52DBE7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285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2"/>
            <a:ext cx="10076688" cy="7556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0076688" cy="7555992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1"/>
            <a:ext cx="7736694" cy="1446663"/>
          </a:xfrm>
        </p:spPr>
        <p:txBody>
          <a:bodyPr anchor="t"/>
          <a:lstStyle>
            <a:lvl1pPr algn="l">
              <a:defRPr lang="cs-CZ" sz="48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4800" b="1" i="0" u="none" strike="noStrike" baseline="0" dirty="0">
                <a:latin typeface="Technika-Bold" panose="00000600000000000000" pitchFamily="50" charset="-18"/>
              </a:rPr>
            </a:br>
            <a:r>
              <a:rPr lang="cs-CZ" sz="48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0" y="3441732"/>
            <a:ext cx="7736693" cy="1771721"/>
          </a:xfrm>
        </p:spPr>
        <p:txBody>
          <a:bodyPr/>
          <a:lstStyle>
            <a:lvl1pPr marL="0" indent="0" algn="l">
              <a:buNone/>
              <a:defRPr lang="cs-CZ" sz="24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8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1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20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0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1" y="274320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>
          <a:xfrm>
            <a:off x="1080000" y="1480405"/>
            <a:ext cx="7736694" cy="1446663"/>
          </a:xfrm>
        </p:spPr>
        <p:txBody>
          <a:bodyPr>
            <a:normAutofit fontScale="90000"/>
          </a:bodyPr>
          <a:lstStyle/>
          <a:p>
            <a:r>
              <a:rPr lang="en-US" dirty="0"/>
              <a:t>NuttX RTOS CAN Bus Driver for Espressif</a:t>
            </a:r>
            <a:br>
              <a:rPr lang="en-US" dirty="0"/>
            </a:br>
            <a:r>
              <a:rPr lang="en-US" dirty="0"/>
              <a:t>ESP32C3</a:t>
            </a:r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992451" y="4491734"/>
            <a:ext cx="7736693" cy="1771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Faculty of Electrical Engineering</a:t>
            </a:r>
            <a:endParaRPr lang="cs-CZ" dirty="0"/>
          </a:p>
          <a:p>
            <a:r>
              <a:rPr lang="en-US" dirty="0"/>
              <a:t>Jan </a:t>
            </a:r>
            <a:r>
              <a:rPr lang="cs-CZ" dirty="0"/>
              <a:t>Charvát</a:t>
            </a:r>
          </a:p>
          <a:p>
            <a:r>
              <a:rPr lang="cs-CZ" dirty="0"/>
              <a:t>Supervisor</a:t>
            </a:r>
            <a:r>
              <a:rPr lang="en-US" dirty="0"/>
              <a:t> </a:t>
            </a:r>
            <a:r>
              <a:rPr lang="cs-CZ" dirty="0"/>
              <a:t>– Ing. Pavel Píša, PhD.</a:t>
            </a:r>
          </a:p>
          <a:p>
            <a:r>
              <a:rPr lang="cs-CZ" dirty="0"/>
              <a:t>1</a:t>
            </a:r>
            <a:r>
              <a:rPr lang="en-US" dirty="0"/>
              <a:t>6</a:t>
            </a:r>
            <a:r>
              <a:rPr lang="cs-CZ" dirty="0"/>
              <a:t>.</a:t>
            </a:r>
            <a:r>
              <a:rPr lang="en-US" dirty="0"/>
              <a:t>6</a:t>
            </a:r>
            <a:r>
              <a:rPr lang="cs-CZ" dirty="0"/>
              <a:t>.202</a:t>
            </a:r>
            <a:r>
              <a:rPr lang="en-US" dirty="0"/>
              <a:t>2</a:t>
            </a:r>
          </a:p>
        </p:txBody>
      </p:sp>
      <p:pic>
        <p:nvPicPr>
          <p:cNvPr id="9" name="Obrázek 8" descr="Obsah obrázku text, elektronika&#10;&#10;Popis byl vytvořen automaticky">
            <a:extLst>
              <a:ext uri="{FF2B5EF4-FFF2-40B4-BE49-F238E27FC236}">
                <a16:creationId xmlns:a16="http://schemas.microsoft.com/office/drawing/2014/main" id="{FFE51D4F-42B9-E3FB-2E35-E94C27CAB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11" y="2203736"/>
            <a:ext cx="2570583" cy="443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56BEE0AF-9612-BAF7-7207-74BF2014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61" y="1426728"/>
            <a:ext cx="6858677" cy="5144008"/>
          </a:xfrm>
        </p:spPr>
      </p:pic>
      <p:sp>
        <p:nvSpPr>
          <p:cNvPr id="13" name="Nadpis 1">
            <a:extLst>
              <a:ext uri="{FF2B5EF4-FFF2-40B4-BE49-F238E27FC236}">
                <a16:creationId xmlns:a16="http://schemas.microsoft.com/office/drawing/2014/main" id="{76A69523-014B-2644-AB99-F05829AC0CDB}"/>
              </a:ext>
            </a:extLst>
          </p:cNvPr>
          <p:cNvSpPr txBox="1">
            <a:spLocks/>
          </p:cNvSpPr>
          <p:nvPr/>
        </p:nvSpPr>
        <p:spPr>
          <a:xfrm>
            <a:off x="3283704" y="466810"/>
            <a:ext cx="7794000" cy="1087934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en-US" sz="2800" kern="2800" dirty="0"/>
              <a:t>Linux CAN utils</a:t>
            </a:r>
          </a:p>
        </p:txBody>
      </p:sp>
    </p:spTree>
    <p:extLst>
      <p:ext uri="{BB962C8B-B14F-4D97-AF65-F5344CB8AC3E}">
        <p14:creationId xmlns:p14="http://schemas.microsoft.com/office/powerpoint/2010/main" val="382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sah 1">
            <a:extLst>
              <a:ext uri="{FF2B5EF4-FFF2-40B4-BE49-F238E27FC236}">
                <a16:creationId xmlns:a16="http://schemas.microsoft.com/office/drawing/2014/main" id="{649D8AF7-3C12-C20C-C0D2-002C59840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DBFE28E8-3093-1A4E-4CDB-8B2E15AD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1800001"/>
            <a:ext cx="8522208" cy="4316132"/>
          </a:xfrm>
          <a:prstGeom prst="rect">
            <a:avLst/>
          </a:prstGeom>
        </p:spPr>
      </p:pic>
      <p:sp>
        <p:nvSpPr>
          <p:cNvPr id="11" name="Nadpis 1">
            <a:extLst>
              <a:ext uri="{FF2B5EF4-FFF2-40B4-BE49-F238E27FC236}">
                <a16:creationId xmlns:a16="http://schemas.microsoft.com/office/drawing/2014/main" id="{DC6B165C-C2B5-7581-4AFF-EC092F800145}"/>
              </a:ext>
            </a:extLst>
          </p:cNvPr>
          <p:cNvSpPr txBox="1">
            <a:spLocks/>
          </p:cNvSpPr>
          <p:nvPr/>
        </p:nvSpPr>
        <p:spPr>
          <a:xfrm>
            <a:off x="3265416" y="503386"/>
            <a:ext cx="7794000" cy="1087934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en-US" sz="2800" kern="2800" dirty="0"/>
              <a:t>Latency Tester</a:t>
            </a:r>
          </a:p>
        </p:txBody>
      </p:sp>
    </p:spTree>
    <p:extLst>
      <p:ext uri="{BB962C8B-B14F-4D97-AF65-F5344CB8AC3E}">
        <p14:creationId xmlns:p14="http://schemas.microsoft.com/office/powerpoint/2010/main" val="166470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sah 3" descr="Obsah obrázku text, snímek obrazovky, počítač, interiér&#10;&#10;Popis byl vytvořen automaticky">
            <a:extLst>
              <a:ext uri="{FF2B5EF4-FFF2-40B4-BE49-F238E27FC236}">
                <a16:creationId xmlns:a16="http://schemas.microsoft.com/office/drawing/2014/main" id="{77995AAE-2565-2D3B-F524-262B81844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8" y="1333285"/>
            <a:ext cx="7813443" cy="5323547"/>
          </a:xfr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66C5B081-8A6E-EA96-BFF9-B5402032D143}"/>
              </a:ext>
            </a:extLst>
          </p:cNvPr>
          <p:cNvSpPr txBox="1">
            <a:spLocks/>
          </p:cNvSpPr>
          <p:nvPr/>
        </p:nvSpPr>
        <p:spPr>
          <a:xfrm>
            <a:off x="2223000" y="466810"/>
            <a:ext cx="7794000" cy="1087934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en-US" sz="2800" kern="2800" dirty="0"/>
              <a:t>Motor control in </a:t>
            </a:r>
            <a:r>
              <a:rPr lang="en-US" sz="2800" kern="2800" dirty="0" err="1"/>
              <a:t>pysimCoder</a:t>
            </a:r>
            <a:endParaRPr lang="cs-CZ" sz="2800" kern="2800" dirty="0"/>
          </a:p>
        </p:txBody>
      </p:sp>
    </p:spTree>
    <p:extLst>
      <p:ext uri="{BB962C8B-B14F-4D97-AF65-F5344CB8AC3E}">
        <p14:creationId xmlns:p14="http://schemas.microsoft.com/office/powerpoint/2010/main" val="267407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7EC8E5-F4C7-4553-8644-6D8A1A34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1200" dirty="0">
                <a:latin typeface="+mn-lt"/>
                <a:ea typeface="+mn-ea"/>
                <a:cs typeface="+mn-cs"/>
              </a:rPr>
              <a:t>Conclusion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7F58BA-D7AB-9295-5440-02759953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2748870"/>
            <a:ext cx="7794000" cy="394453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Driver integration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TWAI (CAN) support has been added to NuttX mainline</a:t>
            </a:r>
          </a:p>
          <a:p>
            <a:pPr marL="742950" lvl="1" indent="-285750"/>
            <a:r>
              <a:rPr lang="en-US" sz="1900" kern="3000" dirty="0">
                <a:latin typeface="Technika-Bold" panose="00000600000000000000" pitchFamily="50" charset="-18"/>
              </a:rPr>
              <a:t>https://github.com/apache/incubator-nuttx/pull/6005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kern="3000" dirty="0">
                <a:latin typeface="Technika-Bold" panose="00000600000000000000" pitchFamily="50" charset="-18"/>
              </a:rPr>
              <a:t>At Espressif Alan C. Assis ported to </a:t>
            </a:r>
            <a:r>
              <a:rPr lang="en-US" sz="1900" kern="3000" dirty="0" err="1">
                <a:latin typeface="Technika-Bold" panose="00000600000000000000" pitchFamily="50" charset="-18"/>
              </a:rPr>
              <a:t>Xtensa</a:t>
            </a:r>
            <a:r>
              <a:rPr lang="en-US" sz="1900" kern="3000" dirty="0">
                <a:latin typeface="Technika-Bold" panose="00000600000000000000" pitchFamily="50" charset="-18"/>
              </a:rPr>
              <a:t> ESP32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Successful demonstration of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Future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Implement rest of IOCTL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Restore from overflow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9517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64D2EFE6-6A2E-4EC1-9E43-644DB8749C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  <a:endParaRPr lang="cs-CZ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6197692A-96E9-4EE9-BD4B-0CA22AF9F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1" y="4618779"/>
            <a:ext cx="7736693" cy="1771721"/>
          </a:xfrm>
        </p:spPr>
        <p:txBody>
          <a:bodyPr>
            <a:normAutofit/>
          </a:bodyPr>
          <a:lstStyle/>
          <a:p>
            <a:r>
              <a:rPr lang="en-US" dirty="0"/>
              <a:t>Faculty of Electrical Engineering</a:t>
            </a:r>
            <a:endParaRPr lang="cs-CZ" dirty="0"/>
          </a:p>
          <a:p>
            <a:r>
              <a:rPr lang="en-US" dirty="0"/>
              <a:t>Jan </a:t>
            </a:r>
            <a:r>
              <a:rPr lang="cs-CZ" dirty="0"/>
              <a:t>Charvát</a:t>
            </a:r>
          </a:p>
          <a:p>
            <a:r>
              <a:rPr lang="cs-CZ" dirty="0"/>
              <a:t>1</a:t>
            </a:r>
            <a:r>
              <a:rPr lang="en-US" dirty="0"/>
              <a:t>6</a:t>
            </a:r>
            <a:r>
              <a:rPr lang="cs-CZ" dirty="0"/>
              <a:t>.</a:t>
            </a:r>
            <a:r>
              <a:rPr lang="en-US" dirty="0"/>
              <a:t>6</a:t>
            </a:r>
            <a:r>
              <a:rPr lang="cs-CZ" dirty="0"/>
              <a:t>.202</a:t>
            </a:r>
            <a:r>
              <a:rPr lang="en-US" dirty="0"/>
              <a:t>2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0615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02F55F2A-2848-13F2-3D81-85198E2E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E49FC6A8-9C57-C41D-628C-836C8396B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1" y="1188812"/>
            <a:ext cx="7416678" cy="5562509"/>
          </a:xfrm>
        </p:spPr>
      </p:pic>
    </p:spTree>
    <p:extLst>
      <p:ext uri="{BB962C8B-B14F-4D97-AF65-F5344CB8AC3E}">
        <p14:creationId xmlns:p14="http://schemas.microsoft.com/office/powerpoint/2010/main" val="168029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25718" y="3441732"/>
            <a:ext cx="7975159" cy="34162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NuttX CAN subsystem analysis on ESP32C3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Implementation of CAN (TWAI) driver</a:t>
            </a:r>
            <a:endParaRPr lang="en-US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Testing and demonstration of driver functionality</a:t>
            </a:r>
            <a:endParaRPr lang="cs-CZ" sz="2000" dirty="0"/>
          </a:p>
        </p:txBody>
      </p:sp>
      <p:pic>
        <p:nvPicPr>
          <p:cNvPr id="5" name="Obrázek 4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D0CBB3B1-0C3D-02EF-C8E8-CB26601B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22" y="0"/>
            <a:ext cx="6198881" cy="37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8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4B748-B04A-064F-0E89-B114C1B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ESP32C3 DevKit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0B146-D3A9-96C8-66CC-70D5E312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RISC-V single-core</a:t>
            </a:r>
          </a:p>
          <a:p>
            <a:r>
              <a:rPr lang="en-US" dirty="0"/>
              <a:t>      microcontroller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Wi-Fi &amp; Bluetooth 5 (LE)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SJA1000 CAN 2.0 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CAF78E08-AB73-A16F-499F-6B3D1C649E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95" y="270233"/>
            <a:ext cx="4133504" cy="367905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F68371B-9225-3BF4-4FF4-BCE264CE2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40" y="3949286"/>
            <a:ext cx="4702862" cy="25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7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61A5192-7FE3-784E-E505-E96F9DC9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NuttX CAN subsystem</a:t>
            </a:r>
            <a:endParaRPr lang="cs-CZ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B177812D-2654-45C2-DE8F-31F8C8800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Open-source</a:t>
            </a:r>
            <a:br>
              <a:rPr lang="en-US" dirty="0"/>
            </a:br>
            <a:r>
              <a:rPr lang="en-US" dirty="0"/>
              <a:t>RTOS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 Device</a:t>
            </a:r>
            <a:br>
              <a:rPr lang="en-US" dirty="0"/>
            </a:br>
            <a:r>
              <a:rPr lang="en-US" dirty="0"/>
              <a:t>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“lower” half</a:t>
            </a:r>
            <a:br>
              <a:rPr lang="en-US" dirty="0"/>
            </a:br>
            <a:r>
              <a:rPr lang="en-US" dirty="0"/>
              <a:t>driver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0FFFECF-BDFE-1B49-1174-327774DBD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92" y="2647302"/>
            <a:ext cx="5226207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9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4B748-B04A-064F-0E89-B114C1B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0B146-D3A9-96C8-66CC-70D5E312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ESP-IDF TWAI</a:t>
            </a:r>
            <a:endParaRPr lang="en-US" dirty="0"/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Official Espressif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LinCAN </a:t>
            </a:r>
            <a:endParaRPr lang="en-US" dirty="0"/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SJA1000 support</a:t>
            </a:r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Thorough bit timing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NXP </a:t>
            </a:r>
            <a:r>
              <a:rPr lang="cs-CZ" dirty="0"/>
              <a:t>lpc17-40 CAN</a:t>
            </a:r>
            <a:endParaRPr lang="en-US" dirty="0"/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NuttX CAN implementation</a:t>
            </a:r>
            <a:endParaRPr lang="cs-CZ" sz="1800" kern="3000" dirty="0">
              <a:latin typeface="Technika-Bold" panose="00000600000000000000" pitchFamily="50" charset="-18"/>
            </a:endParaRPr>
          </a:p>
        </p:txBody>
      </p:sp>
      <p:pic>
        <p:nvPicPr>
          <p:cNvPr id="3074" name="Picture 2" descr="ESP-EYE AI Board I Espressif">
            <a:extLst>
              <a:ext uri="{FF2B5EF4-FFF2-40B4-BE49-F238E27FC236}">
                <a16:creationId xmlns:a16="http://schemas.microsoft.com/office/drawing/2014/main" id="{E85E83BE-0E1F-93F2-5CAA-9724C80F9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21" y="1742946"/>
            <a:ext cx="1741926" cy="174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25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65D72C-4C34-05A7-68FE-C21916FC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TWAI initialization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D25E2F-C0FF-936A-06EE-09E2DBAC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and clock</a:t>
            </a:r>
          </a:p>
          <a:p>
            <a:r>
              <a:rPr lang="en-US" dirty="0"/>
              <a:t>      enabled,</a:t>
            </a:r>
          </a:p>
          <a:p>
            <a:r>
              <a:rPr lang="en-US" dirty="0"/>
              <a:t>      pins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Reset TWAI device – different register layout</a:t>
            </a:r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Error counters, Bit timing</a:t>
            </a:r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Acceptance filters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Setup interrupts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E5DFCD17-8801-97A1-6888-B071E76F76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95" y="270234"/>
            <a:ext cx="4384304" cy="33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4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4B748-B04A-064F-0E89-B114C1B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TWAI </a:t>
            </a:r>
            <a:r>
              <a:rPr lang="en-US" dirty="0"/>
              <a:t>Transmission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0B146-D3A9-96C8-66CC-70D5E312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TX buffer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Upper driver holds SW TX FIFO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Modes for transmission</a:t>
            </a:r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Loopback mode</a:t>
            </a:r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Standard mode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for extended IDs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DA03912-7816-6038-CF19-8E89B8246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94" y="270234"/>
            <a:ext cx="4384305" cy="33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9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4B748-B04A-064F-0E89-B114C1B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TWAI </a:t>
            </a:r>
            <a:r>
              <a:rPr lang="en-US" dirty="0"/>
              <a:t>Reception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0B146-D3A9-96C8-66CC-70D5E312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RX interrupts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RX buffer – first received frame mapped on DATA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for extended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86F0541-FAE9-EE08-C764-CDD17722C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95" y="270234"/>
            <a:ext cx="4384304" cy="33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6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4B748-B04A-064F-0E89-B114C1B0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0B146-D3A9-96C8-66CC-70D5E312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Bit 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Linux CAN utils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Latency Tester</a:t>
            </a:r>
            <a:endParaRPr lang="cs-CZ" sz="1800" kern="3000" dirty="0">
              <a:latin typeface="Technika-Bold" panose="00000600000000000000" pitchFamily="50" charset="-18"/>
            </a:endParaRPr>
          </a:p>
          <a:p>
            <a:pPr marL="1028666" lvl="1" indent="-342900"/>
            <a:r>
              <a:rPr lang="en-US" sz="1800" kern="3000" dirty="0">
                <a:latin typeface="Technika-Bold" panose="00000600000000000000" pitchFamily="50" charset="-18"/>
              </a:rPr>
              <a:t>Timing Analysis of a Linux-Based CAN-to-CAN Gateway</a:t>
            </a:r>
          </a:p>
          <a:p>
            <a:pPr marL="1028666" lvl="1" indent="-342900"/>
            <a:r>
              <a:rPr lang="en-US" sz="1800" kern="3000" dirty="0" err="1">
                <a:latin typeface="Technika-Bold" panose="00000600000000000000" pitchFamily="50" charset="-18"/>
              </a:rPr>
              <a:t>Matěj</a:t>
            </a:r>
            <a:r>
              <a:rPr lang="en-US" sz="1800" kern="3000" dirty="0">
                <a:latin typeface="Technika-Bold" panose="00000600000000000000" pitchFamily="50" charset="-18"/>
              </a:rPr>
              <a:t> </a:t>
            </a:r>
            <a:r>
              <a:rPr lang="en-US" sz="1800" kern="3000" dirty="0" err="1">
                <a:latin typeface="Technika-Bold" panose="00000600000000000000" pitchFamily="50" charset="-18"/>
              </a:rPr>
              <a:t>Vasilevski</a:t>
            </a:r>
            <a:r>
              <a:rPr lang="en-US" sz="1800" kern="3000" dirty="0">
                <a:latin typeface="Technika-Bold" panose="00000600000000000000" pitchFamily="50" charset="-18"/>
              </a:rPr>
              <a:t> contribution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Motor control application in </a:t>
            </a:r>
            <a:r>
              <a:rPr lang="en-US" dirty="0" err="1"/>
              <a:t>pysimCoder</a:t>
            </a:r>
            <a:endParaRPr lang="cs-CZ" dirty="0"/>
          </a:p>
        </p:txBody>
      </p:sp>
      <p:pic>
        <p:nvPicPr>
          <p:cNvPr id="4" name="Obrázek 3" descr="Obsah obrázku text, elektronika, displej&#10;&#10;Popis byl vytvořen automaticky">
            <a:extLst>
              <a:ext uri="{FF2B5EF4-FFF2-40B4-BE49-F238E27FC236}">
                <a16:creationId xmlns:a16="http://schemas.microsoft.com/office/drawing/2014/main" id="{C383E969-BE6F-E841-E64F-76400D6AF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92" y="270233"/>
            <a:ext cx="5021508" cy="36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53399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_CS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8314</TotalTime>
  <Words>543</Words>
  <Application>Microsoft Office PowerPoint</Application>
  <PresentationFormat>Předvádění na obrazovce (4:3)</PresentationFormat>
  <Paragraphs>120</Paragraphs>
  <Slides>15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0" baseType="lpstr">
      <vt:lpstr>Technika-Bold</vt:lpstr>
      <vt:lpstr>Arial</vt:lpstr>
      <vt:lpstr>Technika</vt:lpstr>
      <vt:lpstr>Calibri</vt:lpstr>
      <vt:lpstr>PowerPoint_CS</vt:lpstr>
      <vt:lpstr>NuttX RTOS CAN Bus Driver for Espressif ESP32C3</vt:lpstr>
      <vt:lpstr>Introduction</vt:lpstr>
      <vt:lpstr>ESP32C3 DevKit</vt:lpstr>
      <vt:lpstr>NuttX CAN subsystem</vt:lpstr>
      <vt:lpstr>Related work</vt:lpstr>
      <vt:lpstr>TWAI initialization</vt:lpstr>
      <vt:lpstr>TWAI Transmission</vt:lpstr>
      <vt:lpstr>TWAI Reception</vt:lpstr>
      <vt:lpstr>Testing</vt:lpstr>
      <vt:lpstr>Prezentace aplikace PowerPoint</vt:lpstr>
      <vt:lpstr>Prezentace aplikace PowerPoint</vt:lpstr>
      <vt:lpstr>Prezentace aplikace PowerPoint</vt:lpstr>
      <vt:lpstr>Conclusion</vt:lpstr>
      <vt:lpstr>Thank you for your attention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Zbynek</dc:creator>
  <cp:lastModifiedBy>Honza</cp:lastModifiedBy>
  <cp:revision>141</cp:revision>
  <dcterms:created xsi:type="dcterms:W3CDTF">2019-05-20T16:33:38Z</dcterms:created>
  <dcterms:modified xsi:type="dcterms:W3CDTF">2022-06-20T11:13:04Z</dcterms:modified>
</cp:coreProperties>
</file>